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24384000" cy="13716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Helvetica Neue" panose="02000503000000020004" pitchFamily="2" charset="0"/>
      <p:regular r:id="rId48"/>
      <p:bold r:id="rId49"/>
      <p:italic r:id="rId50"/>
      <p:boldItalic r:id="rId51"/>
    </p:embeddedFont>
    <p:embeddedFont>
      <p:font typeface="Quattrocento Sans" panose="020B0502050000020003" pitchFamily="34" charset="0"/>
      <p:regular r:id="rId52"/>
      <p:bold r:id="rId53"/>
      <p:italic r:id="rId54"/>
      <p:boldItalic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hA0x74BbgY5D8kI3VDYVUkR8WL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>
      <p:cViewPr varScale="1">
        <p:scale>
          <a:sx n="62" d="100"/>
          <a:sy n="62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203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400" y="246063"/>
            <a:ext cx="32512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Speaker Notes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US"/>
              <a:t>(next slide – SLIDE)</a:t>
            </a:r>
            <a:endParaRPr/>
          </a:p>
        </p:txBody>
      </p:sp>
      <p:sp>
        <p:nvSpPr>
          <p:cNvPr id="130" name="Google Shape;130;p1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203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203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203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8dde69812_2_57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38dde69812_2_57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17" name="Google Shape;217;g138dde69812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Speaker Notes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US"/>
              <a:t>(next slide – Accessible Document Overview)</a:t>
            </a: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400" y="246063"/>
            <a:ext cx="32512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8dde69812_2_45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38dde69812_2_45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30" name="Google Shape;230;g138dde69812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8dde69812_2_64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38dde69812_2_64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37" name="Google Shape;237;g138dde69812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38dde69812_2_70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38dde69812_2_70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44" name="Google Shape;244;g138dde69812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8dde69812_2_83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138dde69812_2_83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51" name="Google Shape;251;g138dde69812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8dde69812_2_89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38dde69812_2_89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58" name="Google Shape;258;g138dde69812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203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8dde69812_2_51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138dde69812_2_51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65" name="Google Shape;265;g138dde69812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8dde69812_2_76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38dde69812_2_76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72" name="Google Shape;272;g138dde69812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8dde69812_2_95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138dde69812_2_95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80" name="Google Shape;280;g138dde69812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8dde69812_2_19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138dde69812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400" y="24606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530e7ac8ca_0_8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1530e7ac8ca_0_8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93" name="Google Shape;293;g1530e7ac8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530e7ac8ca_0_14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1530e7ac8ca_0_14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01" name="Google Shape;301;g1530e7ac8c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8dde69812_2_24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138dde69812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400" y="24606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8dde69812_2_29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Speaker Notes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US"/>
              <a:t>(next slide – Accessible Document Overview)</a:t>
            </a:r>
            <a:endParaRPr/>
          </a:p>
        </p:txBody>
      </p:sp>
      <p:sp>
        <p:nvSpPr>
          <p:cNvPr id="314" name="Google Shape;314;g138dde69812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400" y="24606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55fd7b3f35_0_0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155fd7b3f35_0_0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21" name="Google Shape;321;g155fd7b3f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38dde69812_2_39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138dde69812_2_39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28" name="Google Shape;328;g138dde69812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400" y="246063"/>
            <a:ext cx="32512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Speaker Notes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US"/>
              <a:t>(next slide – SLIDE)</a:t>
            </a:r>
            <a:endParaRPr/>
          </a:p>
        </p:txBody>
      </p:sp>
      <p:sp>
        <p:nvSpPr>
          <p:cNvPr id="145" name="Google Shape;145;p3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55fd7b3f35_0_12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155fd7b3f35_0_12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35" name="Google Shape;335;g155fd7b3f3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55fd7b3f35_0_48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55fd7b3f35_0_48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42" name="Google Shape;342;g155fd7b3f3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55fd7b3f35_0_24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155fd7b3f35_0_24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49" name="Google Shape;349;g155fd7b3f3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55fd7b3f35_0_18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155fd7b3f35_0_18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56" name="Google Shape;356;g155fd7b3f3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55fd7b3f35_0_42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155fd7b3f35_0_42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363" name="Google Shape;363;g155fd7b3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55fd7b3f35_0_36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155fd7b3f35_0_36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70" name="Google Shape;370;g155fd7b3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55fd7b3f35_0_6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155fd7b3f35_0_6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377" name="Google Shape;377;g155fd7b3f3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  <p:sp>
        <p:nvSpPr>
          <p:cNvPr id="383" name="Google Shape;3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203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9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  <p:sp>
        <p:nvSpPr>
          <p:cNvPr id="388" name="Google Shape;3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400" y="246063"/>
            <a:ext cx="32512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0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203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203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1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700" cy="6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  <p:sp>
        <p:nvSpPr>
          <p:cNvPr id="401" name="Google Shape;40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1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400" y="246063"/>
            <a:ext cx="32512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32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32:notes"/>
          <p:cNvSpPr txBox="1">
            <a:spLocks noGrp="1"/>
          </p:cNvSpPr>
          <p:nvPr>
            <p:ph type="sldNum" idx="12"/>
          </p:nvPr>
        </p:nvSpPr>
        <p:spPr>
          <a:xfrm>
            <a:off x="3884613" y="8891690"/>
            <a:ext cx="2971800" cy="25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400" y="246063"/>
            <a:ext cx="32512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203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203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203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294969" y="2235201"/>
            <a:ext cx="6179574" cy="66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3398" y="246153"/>
            <a:ext cx="3251203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eft Align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1673352" y="2397381"/>
            <a:ext cx="10972800" cy="580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0"/>
              <a:buFont typeface="Arial"/>
              <a:buNone/>
              <a:defRPr sz="1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673352" y="8350632"/>
            <a:ext cx="10972800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4"/>
          <p:cNvSpPr/>
          <p:nvPr/>
        </p:nvSpPr>
        <p:spPr>
          <a:xfrm>
            <a:off x="19593823" y="11887200"/>
            <a:ext cx="4116782" cy="1637414"/>
          </a:xfrm>
          <a:prstGeom prst="rect">
            <a:avLst/>
          </a:prstGeom>
          <a:solidFill>
            <a:srgbClr val="361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ctrTitle"/>
          </p:nvPr>
        </p:nvSpPr>
        <p:spPr>
          <a:xfrm>
            <a:off x="2150076" y="1997585"/>
            <a:ext cx="20092086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Font typeface="Arial"/>
              <a:buNone/>
              <a:defRPr sz="1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subTitle" idx="1"/>
          </p:nvPr>
        </p:nvSpPr>
        <p:spPr>
          <a:xfrm>
            <a:off x="2150076" y="6956935"/>
            <a:ext cx="20092086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43"/>
          <p:cNvSpPr/>
          <p:nvPr/>
        </p:nvSpPr>
        <p:spPr>
          <a:xfrm>
            <a:off x="19593823" y="11887200"/>
            <a:ext cx="4116782" cy="1637414"/>
          </a:xfrm>
          <a:prstGeom prst="rect">
            <a:avLst/>
          </a:prstGeom>
          <a:solidFill>
            <a:srgbClr val="361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ck Title with Subtitle &amp; Large Icon">
  <p:cSld name="Deck Title with Subtitle &amp; Large Ic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4"/>
          <p:cNvSpPr txBox="1"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0"/>
              <a:buFont typeface="Arial"/>
              <a:buNone/>
              <a:defRPr sz="1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lv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44"/>
          <p:cNvSpPr/>
          <p:nvPr/>
        </p:nvSpPr>
        <p:spPr>
          <a:xfrm>
            <a:off x="19636353" y="12069898"/>
            <a:ext cx="3270142" cy="1084881"/>
          </a:xfrm>
          <a:prstGeom prst="rect">
            <a:avLst/>
          </a:prstGeom>
          <a:solidFill>
            <a:srgbClr val="361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44" descr="Knowbilit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91200" y="10602680"/>
            <a:ext cx="7401599" cy="200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cite source)">
  <p:cSld name="Title and Content (cite source)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5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609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6000"/>
              <a:buChar char="•"/>
              <a:defRPr>
                <a:solidFill>
                  <a:srgbClr val="5A2560"/>
                </a:solidFill>
              </a:defRPr>
            </a:lvl1pPr>
            <a:lvl2pPr marL="914400" lvl="1" indent="-51435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500"/>
              <a:buChar char="–"/>
              <a:defRPr>
                <a:solidFill>
                  <a:srgbClr val="5A2560"/>
                </a:solidFill>
              </a:defRPr>
            </a:lvl2pPr>
            <a:lvl3pPr marL="1371600" lvl="2" indent="-5143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500"/>
              <a:buChar char="▪"/>
              <a:defRPr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>
                <a:solidFill>
                  <a:srgbClr val="5A2560"/>
                </a:solidFill>
              </a:defRPr>
            </a:lvl4pPr>
            <a:lvl5pPr marL="2286000" lvl="4" indent="-4508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500"/>
              <a:buChar char="•"/>
              <a:defRPr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body" idx="2"/>
          </p:nvPr>
        </p:nvSpPr>
        <p:spPr>
          <a:xfrm>
            <a:off x="420386" y="12801600"/>
            <a:ext cx="1621180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31469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6"/>
          <p:cNvSpPr txBox="1"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(cite source) - White Background">
  <p:cSld name="Two Content (cite source) - White Background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7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4394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2"/>
          </p:nvPr>
        </p:nvSpPr>
        <p:spPr>
          <a:xfrm>
            <a:off x="12268200" y="3651250"/>
            <a:ext cx="104394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body" idx="3"/>
          </p:nvPr>
        </p:nvSpPr>
        <p:spPr>
          <a:xfrm>
            <a:off x="420386" y="12801600"/>
            <a:ext cx="1621180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31469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with Two Columns - White Background">
  <p:cSld name="Paragraph with Two Columns - White Background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8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body" idx="1"/>
          </p:nvPr>
        </p:nvSpPr>
        <p:spPr>
          <a:xfrm>
            <a:off x="1676400" y="5010150"/>
            <a:ext cx="1042416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body" idx="2"/>
          </p:nvPr>
        </p:nvSpPr>
        <p:spPr>
          <a:xfrm>
            <a:off x="12283440" y="5010150"/>
            <a:ext cx="1042416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body" idx="3"/>
          </p:nvPr>
        </p:nvSpPr>
        <p:spPr>
          <a:xfrm>
            <a:off x="1676400" y="3381375"/>
            <a:ext cx="21031200" cy="1647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 b="0">
                <a:solidFill>
                  <a:srgbClr val="5A2560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Sections with Headings &amp; Content">
  <p:cSld name="1_Two Sections with Headings &amp;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9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body" idx="1"/>
          </p:nvPr>
        </p:nvSpPr>
        <p:spPr>
          <a:xfrm>
            <a:off x="1676400" y="5010912"/>
            <a:ext cx="1042416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182875" rIns="182875" bIns="45700" anchor="t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body" idx="2"/>
          </p:nvPr>
        </p:nvSpPr>
        <p:spPr>
          <a:xfrm>
            <a:off x="12277628" y="5010912"/>
            <a:ext cx="1042416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182875" rIns="182875" bIns="45700" anchor="t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body" idx="3"/>
          </p:nvPr>
        </p:nvSpPr>
        <p:spPr>
          <a:xfrm>
            <a:off x="1673352" y="3383280"/>
            <a:ext cx="10424160" cy="1645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>
                <a:solidFill>
                  <a:srgbClr val="5A2560"/>
                </a:solidFill>
              </a:defRPr>
            </a:lvl1pPr>
            <a:lvl2pPr marL="914400" lvl="1" indent="-514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4500"/>
              <a:buChar char="–"/>
              <a:defRPr>
                <a:solidFill>
                  <a:srgbClr val="5A2560"/>
                </a:solidFill>
              </a:defRPr>
            </a:lvl2pPr>
            <a:lvl3pPr marL="1371600" lvl="2" indent="-5143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500"/>
              <a:buChar char="▪"/>
              <a:defRPr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000"/>
              <a:buChar char="•"/>
              <a:defRPr>
                <a:solidFill>
                  <a:srgbClr val="5A2560"/>
                </a:solidFill>
              </a:defRPr>
            </a:lvl4pPr>
            <a:lvl5pPr marL="2286000" lvl="4" indent="-4508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500"/>
              <a:buChar char="•"/>
              <a:defRPr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body" idx="4"/>
          </p:nvPr>
        </p:nvSpPr>
        <p:spPr>
          <a:xfrm>
            <a:off x="12277628" y="3383280"/>
            <a:ext cx="10424160" cy="1645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>
                <a:solidFill>
                  <a:srgbClr val="5A2560"/>
                </a:solidFill>
              </a:defRPr>
            </a:lvl1pPr>
            <a:lvl2pPr marL="914400" lvl="1" indent="-514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4500"/>
              <a:buChar char="–"/>
              <a:defRPr>
                <a:solidFill>
                  <a:srgbClr val="5A2560"/>
                </a:solidFill>
              </a:defRPr>
            </a:lvl2pPr>
            <a:lvl3pPr marL="1371600" lvl="2" indent="-5143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500"/>
              <a:buChar char="▪"/>
              <a:defRPr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000"/>
              <a:buChar char="•"/>
              <a:defRPr>
                <a:solidFill>
                  <a:srgbClr val="5A2560"/>
                </a:solidFill>
              </a:defRPr>
            </a:lvl4pPr>
            <a:lvl5pPr marL="2286000" lvl="4" indent="-4508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500"/>
              <a:buChar char="•"/>
              <a:defRPr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ections with Headings &amp; Content">
  <p:cSld name="Three Sections with Headings &amp;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0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body" idx="1"/>
          </p:nvPr>
        </p:nvSpPr>
        <p:spPr>
          <a:xfrm>
            <a:off x="1676400" y="5010912"/>
            <a:ext cx="694944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5750" tIns="91425" rIns="36575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body" idx="2"/>
          </p:nvPr>
        </p:nvSpPr>
        <p:spPr>
          <a:xfrm>
            <a:off x="8719875" y="5010912"/>
            <a:ext cx="694944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5750" tIns="91425" rIns="36575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body" idx="3"/>
          </p:nvPr>
        </p:nvSpPr>
        <p:spPr>
          <a:xfrm>
            <a:off x="1673352" y="3383280"/>
            <a:ext cx="6949440" cy="1645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>
                <a:solidFill>
                  <a:srgbClr val="5A2560"/>
                </a:solidFill>
              </a:defRPr>
            </a:lvl1pPr>
            <a:lvl2pPr marL="914400" lvl="1" indent="-514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4500"/>
              <a:buChar char="–"/>
              <a:defRPr>
                <a:solidFill>
                  <a:srgbClr val="5A2560"/>
                </a:solidFill>
              </a:defRPr>
            </a:lvl2pPr>
            <a:lvl3pPr marL="1371600" lvl="2" indent="-5143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500"/>
              <a:buChar char="▪"/>
              <a:defRPr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000"/>
              <a:buChar char="•"/>
              <a:defRPr>
                <a:solidFill>
                  <a:srgbClr val="5A2560"/>
                </a:solidFill>
              </a:defRPr>
            </a:lvl4pPr>
            <a:lvl5pPr marL="2286000" lvl="4" indent="-4508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500"/>
              <a:buChar char="•"/>
              <a:defRPr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4"/>
          </p:nvPr>
        </p:nvSpPr>
        <p:spPr>
          <a:xfrm>
            <a:off x="8717315" y="3383280"/>
            <a:ext cx="6949440" cy="1645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>
                <a:solidFill>
                  <a:srgbClr val="5A2560"/>
                </a:solidFill>
              </a:defRPr>
            </a:lvl1pPr>
            <a:lvl2pPr marL="914400" lvl="1" indent="-514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4500"/>
              <a:buChar char="–"/>
              <a:defRPr>
                <a:solidFill>
                  <a:srgbClr val="5A2560"/>
                </a:solidFill>
              </a:defRPr>
            </a:lvl2pPr>
            <a:lvl3pPr marL="1371600" lvl="2" indent="-5143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500"/>
              <a:buChar char="▪"/>
              <a:defRPr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000"/>
              <a:buChar char="•"/>
              <a:defRPr>
                <a:solidFill>
                  <a:srgbClr val="5A2560"/>
                </a:solidFill>
              </a:defRPr>
            </a:lvl4pPr>
            <a:lvl5pPr marL="2286000" lvl="4" indent="-4508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500"/>
              <a:buChar char="•"/>
              <a:defRPr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body" idx="5"/>
          </p:nvPr>
        </p:nvSpPr>
        <p:spPr>
          <a:xfrm>
            <a:off x="15772772" y="3383280"/>
            <a:ext cx="6949440" cy="1645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>
                <a:solidFill>
                  <a:srgbClr val="5A2560"/>
                </a:solidFill>
              </a:defRPr>
            </a:lvl1pPr>
            <a:lvl2pPr marL="914400" lvl="1" indent="-514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4500"/>
              <a:buChar char="–"/>
              <a:defRPr>
                <a:solidFill>
                  <a:srgbClr val="5A2560"/>
                </a:solidFill>
              </a:defRPr>
            </a:lvl2pPr>
            <a:lvl3pPr marL="1371600" lvl="2" indent="-5143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500"/>
              <a:buChar char="▪"/>
              <a:defRPr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000"/>
              <a:buChar char="•"/>
              <a:defRPr>
                <a:solidFill>
                  <a:srgbClr val="5A2560"/>
                </a:solidFill>
              </a:defRPr>
            </a:lvl4pPr>
            <a:lvl5pPr marL="2286000" lvl="4" indent="-4508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500"/>
              <a:buChar char="•"/>
              <a:defRPr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body" idx="6"/>
          </p:nvPr>
        </p:nvSpPr>
        <p:spPr>
          <a:xfrm>
            <a:off x="15773400" y="5010912"/>
            <a:ext cx="694944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5750" tIns="91425" rIns="36575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with Two Columns">
  <p:cSld name="Paragraph with Two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1"/>
          <p:cNvSpPr/>
          <p:nvPr/>
        </p:nvSpPr>
        <p:spPr>
          <a:xfrm>
            <a:off x="1278234" y="3128212"/>
            <a:ext cx="21854160" cy="89611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1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body" idx="1"/>
          </p:nvPr>
        </p:nvSpPr>
        <p:spPr>
          <a:xfrm>
            <a:off x="1676400" y="5106402"/>
            <a:ext cx="10332720" cy="667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51"/>
          <p:cNvSpPr txBox="1">
            <a:spLocks noGrp="1"/>
          </p:cNvSpPr>
          <p:nvPr>
            <p:ph type="body" idx="2"/>
          </p:nvPr>
        </p:nvSpPr>
        <p:spPr>
          <a:xfrm>
            <a:off x="12360282" y="5106402"/>
            <a:ext cx="10332720" cy="667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51"/>
          <p:cNvSpPr txBox="1">
            <a:spLocks noGrp="1"/>
          </p:cNvSpPr>
          <p:nvPr>
            <p:ph type="body" idx="3"/>
          </p:nvPr>
        </p:nvSpPr>
        <p:spPr>
          <a:xfrm>
            <a:off x="1676400" y="3429501"/>
            <a:ext cx="21031200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 b="0">
                <a:solidFill>
                  <a:srgbClr val="5A2560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s with Headings &amp; Content">
  <p:cSld name="Two Sections with Headings &amp;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2"/>
          <p:cNvSpPr/>
          <p:nvPr/>
        </p:nvSpPr>
        <p:spPr>
          <a:xfrm>
            <a:off x="1278234" y="3128212"/>
            <a:ext cx="21854160" cy="89611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2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2"/>
          <p:cNvSpPr txBox="1">
            <a:spLocks noGrp="1"/>
          </p:cNvSpPr>
          <p:nvPr>
            <p:ph type="body" idx="1"/>
          </p:nvPr>
        </p:nvSpPr>
        <p:spPr>
          <a:xfrm>
            <a:off x="1676400" y="5106402"/>
            <a:ext cx="10332720" cy="667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52"/>
          <p:cNvSpPr txBox="1">
            <a:spLocks noGrp="1"/>
          </p:cNvSpPr>
          <p:nvPr>
            <p:ph type="body" idx="2"/>
          </p:nvPr>
        </p:nvSpPr>
        <p:spPr>
          <a:xfrm>
            <a:off x="12360282" y="5106402"/>
            <a:ext cx="10332720" cy="667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52"/>
          <p:cNvSpPr txBox="1">
            <a:spLocks noGrp="1"/>
          </p:cNvSpPr>
          <p:nvPr>
            <p:ph type="body" idx="3"/>
          </p:nvPr>
        </p:nvSpPr>
        <p:spPr>
          <a:xfrm>
            <a:off x="1673352" y="3429000"/>
            <a:ext cx="1033272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>
                <a:solidFill>
                  <a:srgbClr val="5A2560"/>
                </a:solidFill>
              </a:defRPr>
            </a:lvl1pPr>
            <a:lvl2pPr marL="914400" lvl="1" indent="-514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4500"/>
              <a:buChar char="–"/>
              <a:defRPr>
                <a:solidFill>
                  <a:srgbClr val="5A2560"/>
                </a:solidFill>
              </a:defRPr>
            </a:lvl2pPr>
            <a:lvl3pPr marL="1371600" lvl="2" indent="-5143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500"/>
              <a:buChar char="▪"/>
              <a:defRPr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000"/>
              <a:buChar char="•"/>
              <a:defRPr>
                <a:solidFill>
                  <a:srgbClr val="5A2560"/>
                </a:solidFill>
              </a:defRPr>
            </a:lvl4pPr>
            <a:lvl5pPr marL="2286000" lvl="4" indent="-4508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500"/>
              <a:buChar char="•"/>
              <a:defRPr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52"/>
          <p:cNvSpPr txBox="1">
            <a:spLocks noGrp="1"/>
          </p:cNvSpPr>
          <p:nvPr>
            <p:ph type="body" idx="4"/>
          </p:nvPr>
        </p:nvSpPr>
        <p:spPr>
          <a:xfrm>
            <a:off x="12362688" y="3429000"/>
            <a:ext cx="1033272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>
                <a:solidFill>
                  <a:srgbClr val="5A2560"/>
                </a:solidFill>
              </a:defRPr>
            </a:lvl1pPr>
            <a:lvl2pPr marL="914400" lvl="1" indent="-5143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4500"/>
              <a:buChar char="–"/>
              <a:defRPr>
                <a:solidFill>
                  <a:srgbClr val="5A2560"/>
                </a:solidFill>
              </a:defRPr>
            </a:lvl2pPr>
            <a:lvl3pPr marL="1371600" lvl="2" indent="-5143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500"/>
              <a:buChar char="▪"/>
              <a:defRPr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000"/>
              <a:buChar char="•"/>
              <a:defRPr>
                <a:solidFill>
                  <a:srgbClr val="5A2560"/>
                </a:solidFill>
              </a:defRPr>
            </a:lvl4pPr>
            <a:lvl5pPr marL="2286000" lvl="4" indent="-4508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500"/>
              <a:buChar char="•"/>
              <a:defRPr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marL="457200" lvl="0" indent="-609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000"/>
              <a:buChar char="•"/>
              <a:defRPr/>
            </a:lvl1pPr>
            <a:lvl2pPr marL="914400" lvl="1" indent="-33146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mparison with Column Titles">
  <p:cSld name="3 Comparison with Column Titles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3"/>
          <p:cNvSpPr txBox="1"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3"/>
          <p:cNvSpPr txBox="1">
            <a:spLocks noGrp="1"/>
          </p:cNvSpPr>
          <p:nvPr>
            <p:ph type="body" idx="1"/>
          </p:nvPr>
        </p:nvSpPr>
        <p:spPr>
          <a:xfrm>
            <a:off x="1679574" y="3383280"/>
            <a:ext cx="6949440" cy="16478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 b="0">
                <a:solidFill>
                  <a:srgbClr val="5A2560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53"/>
          <p:cNvSpPr txBox="1">
            <a:spLocks noGrp="1"/>
          </p:cNvSpPr>
          <p:nvPr>
            <p:ph type="body" idx="2"/>
          </p:nvPr>
        </p:nvSpPr>
        <p:spPr>
          <a:xfrm>
            <a:off x="1679574" y="5010150"/>
            <a:ext cx="6949440" cy="6858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91425" rIns="365750" bIns="91425" anchor="ctr" anchorCtr="0">
            <a:noAutofit/>
          </a:bodyPr>
          <a:lstStyle>
            <a:lvl1pPr marL="457200" lvl="0" indent="-508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  <a:defRPr sz="4400"/>
            </a:lvl1pPr>
            <a:lvl2pPr marL="914400" lvl="1" indent="-457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 sz="4000"/>
            </a:lvl2pPr>
            <a:lvl3pPr marL="1371600" lvl="2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/>
            </a:lvl3pPr>
            <a:lvl4pPr marL="1828800" lvl="3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600"/>
              <a:buChar char="•"/>
              <a:defRPr sz="3600"/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600"/>
              <a:buChar char="•"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53"/>
          <p:cNvSpPr txBox="1">
            <a:spLocks noGrp="1"/>
          </p:cNvSpPr>
          <p:nvPr>
            <p:ph type="body" idx="3"/>
          </p:nvPr>
        </p:nvSpPr>
        <p:spPr>
          <a:xfrm>
            <a:off x="8723376" y="3381375"/>
            <a:ext cx="6949440" cy="16478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 b="0">
                <a:solidFill>
                  <a:srgbClr val="5A2560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53"/>
          <p:cNvSpPr txBox="1">
            <a:spLocks noGrp="1"/>
          </p:cNvSpPr>
          <p:nvPr>
            <p:ph type="body" idx="4"/>
          </p:nvPr>
        </p:nvSpPr>
        <p:spPr>
          <a:xfrm>
            <a:off x="8723376" y="5010150"/>
            <a:ext cx="6949440" cy="6858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91425" rIns="365750" bIns="91425" anchor="ctr" anchorCtr="0">
            <a:noAutofit/>
          </a:bodyPr>
          <a:lstStyle>
            <a:lvl1pPr marL="457200" lvl="0" indent="-508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  <a:defRPr sz="4400"/>
            </a:lvl1pPr>
            <a:lvl2pPr marL="914400" lvl="1" indent="-457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 sz="4000"/>
            </a:lvl2pPr>
            <a:lvl3pPr marL="1371600" lvl="2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/>
            </a:lvl3pPr>
            <a:lvl4pPr marL="1828800" lvl="3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600"/>
              <a:buChar char="•"/>
              <a:defRPr sz="3600"/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600"/>
              <a:buChar char="•"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53"/>
          <p:cNvSpPr txBox="1">
            <a:spLocks noGrp="1"/>
          </p:cNvSpPr>
          <p:nvPr>
            <p:ph type="body" idx="5"/>
          </p:nvPr>
        </p:nvSpPr>
        <p:spPr>
          <a:xfrm>
            <a:off x="15767178" y="3383280"/>
            <a:ext cx="6949440" cy="16478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 b="0">
                <a:solidFill>
                  <a:srgbClr val="5A2560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53"/>
          <p:cNvSpPr txBox="1">
            <a:spLocks noGrp="1"/>
          </p:cNvSpPr>
          <p:nvPr>
            <p:ph type="body" idx="6"/>
          </p:nvPr>
        </p:nvSpPr>
        <p:spPr>
          <a:xfrm>
            <a:off x="15761335" y="5010150"/>
            <a:ext cx="6949440" cy="6858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91425" rIns="365750" bIns="91425" anchor="ctr" anchorCtr="0">
            <a:noAutofit/>
          </a:bodyPr>
          <a:lstStyle>
            <a:lvl1pPr marL="457200" lvl="0" indent="-508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  <a:defRPr sz="4400"/>
            </a:lvl1pPr>
            <a:lvl2pPr marL="914400" lvl="1" indent="-457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 sz="4000"/>
            </a:lvl2pPr>
            <a:lvl3pPr marL="1371600" lvl="2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/>
            </a:lvl3pPr>
            <a:lvl4pPr marL="1828800" lvl="3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600"/>
              <a:buChar char="•"/>
              <a:defRPr sz="3600"/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600"/>
              <a:buChar char="•"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Title &amp; Double Content">
  <p:cSld name="Text, Title &amp; Double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4"/>
          <p:cNvSpPr txBox="1">
            <a:spLocks noGrp="1"/>
          </p:cNvSpPr>
          <p:nvPr>
            <p:ph type="title"/>
          </p:nvPr>
        </p:nvSpPr>
        <p:spPr>
          <a:xfrm>
            <a:off x="5801617" y="730250"/>
            <a:ext cx="16944041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4"/>
          <p:cNvSpPr txBox="1">
            <a:spLocks noGrp="1"/>
          </p:cNvSpPr>
          <p:nvPr>
            <p:ph type="body" idx="1"/>
          </p:nvPr>
        </p:nvSpPr>
        <p:spPr>
          <a:xfrm>
            <a:off x="1676400" y="3858768"/>
            <a:ext cx="10332720" cy="8046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4"/>
          <p:cNvSpPr txBox="1">
            <a:spLocks noGrp="1"/>
          </p:cNvSpPr>
          <p:nvPr>
            <p:ph type="body" idx="2"/>
          </p:nvPr>
        </p:nvSpPr>
        <p:spPr>
          <a:xfrm>
            <a:off x="12360282" y="3858768"/>
            <a:ext cx="10332720" cy="8046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91069" y="693216"/>
            <a:ext cx="315656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4"/>
          <p:cNvSpPr txBox="1">
            <a:spLocks noGrp="1"/>
          </p:cNvSpPr>
          <p:nvPr>
            <p:ph type="body" idx="3"/>
          </p:nvPr>
        </p:nvSpPr>
        <p:spPr>
          <a:xfrm>
            <a:off x="1715148" y="713232"/>
            <a:ext cx="3200400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marL="914400" lvl="1" indent="-33146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Title &amp; Double Content with Source">
  <p:cSld name="Text, Title &amp; Double Content with Sourc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5"/>
          <p:cNvSpPr txBox="1">
            <a:spLocks noGrp="1"/>
          </p:cNvSpPr>
          <p:nvPr>
            <p:ph type="title"/>
          </p:nvPr>
        </p:nvSpPr>
        <p:spPr>
          <a:xfrm>
            <a:off x="5801617" y="730250"/>
            <a:ext cx="16944041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2" name="Google Shape;112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91069" y="693216"/>
            <a:ext cx="315656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5"/>
          <p:cNvSpPr txBox="1">
            <a:spLocks noGrp="1"/>
          </p:cNvSpPr>
          <p:nvPr>
            <p:ph type="body" idx="1"/>
          </p:nvPr>
        </p:nvSpPr>
        <p:spPr>
          <a:xfrm>
            <a:off x="1715148" y="713232"/>
            <a:ext cx="3200400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ctr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marL="914400" lvl="1" indent="-33146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55"/>
          <p:cNvSpPr txBox="1">
            <a:spLocks noGrp="1"/>
          </p:cNvSpPr>
          <p:nvPr>
            <p:ph type="body" idx="2"/>
          </p:nvPr>
        </p:nvSpPr>
        <p:spPr>
          <a:xfrm>
            <a:off x="1719072" y="3383280"/>
            <a:ext cx="10424160" cy="1645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45700" anchor="ctr" anchorCtr="1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>
                <a:solidFill>
                  <a:srgbClr val="5A2560"/>
                </a:solidFill>
              </a:defRPr>
            </a:lvl1pPr>
            <a:lvl2pPr marL="914400" lvl="1" indent="-33146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55"/>
          <p:cNvSpPr txBox="1">
            <a:spLocks noGrp="1"/>
          </p:cNvSpPr>
          <p:nvPr>
            <p:ph type="body" idx="3"/>
          </p:nvPr>
        </p:nvSpPr>
        <p:spPr>
          <a:xfrm>
            <a:off x="1719072" y="5010912"/>
            <a:ext cx="1042416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5"/>
          <p:cNvSpPr txBox="1">
            <a:spLocks noGrp="1"/>
          </p:cNvSpPr>
          <p:nvPr>
            <p:ph type="body" idx="4"/>
          </p:nvPr>
        </p:nvSpPr>
        <p:spPr>
          <a:xfrm>
            <a:off x="12328518" y="3383280"/>
            <a:ext cx="10424160" cy="1645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45700" anchor="ctr" anchorCtr="1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>
                <a:solidFill>
                  <a:srgbClr val="5A2560"/>
                </a:solidFill>
              </a:defRPr>
            </a:lvl1pPr>
            <a:lvl2pPr marL="914400" lvl="1" indent="-33146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5"/>
          <p:cNvSpPr txBox="1">
            <a:spLocks noGrp="1"/>
          </p:cNvSpPr>
          <p:nvPr>
            <p:ph type="body" idx="5"/>
          </p:nvPr>
        </p:nvSpPr>
        <p:spPr>
          <a:xfrm>
            <a:off x="12326112" y="5010912"/>
            <a:ext cx="1042416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1435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500"/>
              <a:buChar char="–"/>
              <a:defRPr>
                <a:solidFill>
                  <a:srgbClr val="5A2560"/>
                </a:solidFill>
              </a:defRPr>
            </a:lvl2pPr>
            <a:lvl3pPr marL="1371600" lvl="2" indent="-5143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500"/>
              <a:buChar char="▪"/>
              <a:defRPr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>
                <a:solidFill>
                  <a:srgbClr val="5A2560"/>
                </a:solidFill>
              </a:defRPr>
            </a:lvl4pPr>
            <a:lvl5pPr marL="2286000" lvl="4" indent="-4508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500"/>
              <a:buChar char="•"/>
              <a:defRPr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55"/>
          <p:cNvSpPr txBox="1">
            <a:spLocks noGrp="1"/>
          </p:cNvSpPr>
          <p:nvPr>
            <p:ph type="body" idx="6"/>
          </p:nvPr>
        </p:nvSpPr>
        <p:spPr>
          <a:xfrm>
            <a:off x="420386" y="12801600"/>
            <a:ext cx="1621180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31469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, Title &amp; Double Content">
  <p:cSld name="Image, Title &amp; Double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6"/>
          <p:cNvSpPr/>
          <p:nvPr/>
        </p:nvSpPr>
        <p:spPr>
          <a:xfrm>
            <a:off x="1278234" y="3583458"/>
            <a:ext cx="21854160" cy="85973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6"/>
          <p:cNvSpPr txBox="1">
            <a:spLocks noGrp="1"/>
          </p:cNvSpPr>
          <p:nvPr>
            <p:ph type="title"/>
          </p:nvPr>
        </p:nvSpPr>
        <p:spPr>
          <a:xfrm>
            <a:off x="6062869" y="730250"/>
            <a:ext cx="16944041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6"/>
          <p:cNvSpPr txBox="1">
            <a:spLocks noGrp="1"/>
          </p:cNvSpPr>
          <p:nvPr>
            <p:ph type="body" idx="1"/>
          </p:nvPr>
        </p:nvSpPr>
        <p:spPr>
          <a:xfrm>
            <a:off x="1676400" y="3858768"/>
            <a:ext cx="10332720" cy="804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56"/>
          <p:cNvSpPr txBox="1">
            <a:spLocks noGrp="1"/>
          </p:cNvSpPr>
          <p:nvPr>
            <p:ph type="body" idx="2"/>
          </p:nvPr>
        </p:nvSpPr>
        <p:spPr>
          <a:xfrm>
            <a:off x="12360282" y="3858768"/>
            <a:ext cx="10332720" cy="804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56"/>
          <p:cNvSpPr>
            <a:spLocks noGrp="1"/>
          </p:cNvSpPr>
          <p:nvPr>
            <p:ph type="pic" idx="3"/>
          </p:nvPr>
        </p:nvSpPr>
        <p:spPr>
          <a:xfrm>
            <a:off x="1451231" y="709032"/>
            <a:ext cx="3200400" cy="2651760"/>
          </a:xfrm>
          <a:prstGeom prst="rect">
            <a:avLst/>
          </a:prstGeom>
          <a:noFill/>
          <a:ln>
            <a:noFill/>
          </a:ln>
        </p:spPr>
      </p:sp>
      <p:pic>
        <p:nvPicPr>
          <p:cNvPr id="125" name="Google Shape;125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91069" y="693216"/>
            <a:ext cx="315656" cy="256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mparison with Column Titles">
  <p:cSld name="2 Comparison with Column Titles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 txBox="1"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body" idx="1"/>
          </p:nvPr>
        </p:nvSpPr>
        <p:spPr>
          <a:xfrm>
            <a:off x="1679574" y="3383280"/>
            <a:ext cx="10424160" cy="16478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 b="0">
                <a:solidFill>
                  <a:srgbClr val="5A2560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body" idx="2"/>
          </p:nvPr>
        </p:nvSpPr>
        <p:spPr>
          <a:xfrm>
            <a:off x="1679574" y="5010150"/>
            <a:ext cx="10424160" cy="6858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91425" rIns="36575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5400"/>
              <a:buChar char="•"/>
              <a:defRPr sz="5400"/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4320"/>
              <a:buChar char="–"/>
              <a:defRPr sz="4800"/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400"/>
              <a:buChar char="▪"/>
              <a:defRPr sz="4400"/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000"/>
              <a:buChar char="•"/>
              <a:defRPr sz="4000"/>
            </a:lvl4pPr>
            <a:lvl5pPr marL="2286000" lvl="4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body" idx="3"/>
          </p:nvPr>
        </p:nvSpPr>
        <p:spPr>
          <a:xfrm>
            <a:off x="12326112" y="3383280"/>
            <a:ext cx="10424160" cy="16478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 b="0">
                <a:solidFill>
                  <a:srgbClr val="5A2560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4"/>
          </p:nvPr>
        </p:nvSpPr>
        <p:spPr>
          <a:xfrm>
            <a:off x="12326112" y="5010150"/>
            <a:ext cx="10424160" cy="6858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91425" rIns="36575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5400"/>
              <a:buChar char="•"/>
              <a:defRPr sz="5400"/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4320"/>
              <a:buChar char="–"/>
              <a:defRPr sz="4800"/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400"/>
              <a:buChar char="▪"/>
              <a:defRPr sz="4400"/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000"/>
              <a:buChar char="•"/>
              <a:defRPr sz="4000"/>
            </a:lvl4pPr>
            <a:lvl5pPr marL="2286000" lvl="4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8"/>
          <p:cNvSpPr txBox="1">
            <a:spLocks noGrp="1"/>
          </p:cNvSpPr>
          <p:nvPr>
            <p:ph type="title"/>
          </p:nvPr>
        </p:nvSpPr>
        <p:spPr>
          <a:xfrm>
            <a:off x="1676400" y="2045368"/>
            <a:ext cx="9810750" cy="962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body" idx="1"/>
          </p:nvPr>
        </p:nvSpPr>
        <p:spPr>
          <a:xfrm>
            <a:off x="11487150" y="2045368"/>
            <a:ext cx="11220450" cy="96252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45700" anchor="ctr" anchorCtr="1">
            <a:noAutofit/>
          </a:bodyPr>
          <a:lstStyle>
            <a:lvl1pPr marL="457200" lvl="0" indent="-609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6000"/>
              <a:buChar char="•"/>
              <a:defRPr>
                <a:solidFill>
                  <a:srgbClr val="5A2560"/>
                </a:solidFill>
              </a:defRPr>
            </a:lvl1pPr>
            <a:lvl2pPr marL="914400" lvl="1" indent="-51435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500"/>
              <a:buChar char="–"/>
              <a:defRPr>
                <a:solidFill>
                  <a:srgbClr val="5A2560"/>
                </a:solidFill>
              </a:defRPr>
            </a:lvl2pPr>
            <a:lvl3pPr marL="1371600" lvl="2" indent="-5143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500"/>
              <a:buChar char="▪"/>
              <a:defRPr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>
                <a:solidFill>
                  <a:srgbClr val="5A2560"/>
                </a:solidFill>
              </a:defRPr>
            </a:lvl4pPr>
            <a:lvl5pPr marL="2286000" lvl="4" indent="-4508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500"/>
              <a:buChar char="•"/>
              <a:defRPr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White Background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4394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2"/>
          </p:nvPr>
        </p:nvSpPr>
        <p:spPr>
          <a:xfrm>
            <a:off x="12268200" y="3651250"/>
            <a:ext cx="104394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5400"/>
              <a:buChar char="•"/>
              <a:defRPr sz="5400">
                <a:solidFill>
                  <a:srgbClr val="5A2560"/>
                </a:solidFill>
              </a:defRPr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320"/>
              <a:buChar char="–"/>
              <a:defRPr sz="4800">
                <a:solidFill>
                  <a:srgbClr val="5A2560"/>
                </a:solidFill>
              </a:defRPr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400"/>
              <a:buChar char="▪"/>
              <a:defRPr sz="4400"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 sz="4000">
                <a:solidFill>
                  <a:srgbClr val="5A2560"/>
                </a:solidFill>
              </a:defRPr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600"/>
              <a:buChar char="•"/>
              <a:defRPr sz="3600"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White Background">
  <p:cSld name="Title and Content - White Background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609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01B45"/>
              </a:buClr>
              <a:buSzPts val="6000"/>
              <a:buChar char="•"/>
              <a:defRPr>
                <a:solidFill>
                  <a:srgbClr val="5A2560"/>
                </a:solidFill>
              </a:defRPr>
            </a:lvl1pPr>
            <a:lvl2pPr marL="914400" lvl="1" indent="-51435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1B45"/>
              </a:buClr>
              <a:buSzPts val="4500"/>
              <a:buChar char="–"/>
              <a:defRPr>
                <a:solidFill>
                  <a:srgbClr val="5A2560"/>
                </a:solidFill>
              </a:defRPr>
            </a:lvl2pPr>
            <a:lvl3pPr marL="1371600" lvl="2" indent="-5143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500"/>
              <a:buChar char="▪"/>
              <a:defRPr>
                <a:solidFill>
                  <a:srgbClr val="5A2560"/>
                </a:solidFill>
              </a:defRPr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4000"/>
              <a:buChar char="•"/>
              <a:defRPr>
                <a:solidFill>
                  <a:srgbClr val="5A2560"/>
                </a:solidFill>
              </a:defRPr>
            </a:lvl4pPr>
            <a:lvl5pPr marL="2286000" lvl="4" indent="-45085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401B45"/>
              </a:buClr>
              <a:buSzPts val="3500"/>
              <a:buChar char="•"/>
              <a:defRPr>
                <a:solidFill>
                  <a:srgbClr val="5A25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?">
  <p:cSld name="Questions?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155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41" descr="Help with solid fil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00" y="2286000"/>
            <a:ext cx="9144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2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439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5400"/>
              <a:buChar char="•"/>
              <a:defRPr sz="5400"/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4320"/>
              <a:buChar char="–"/>
              <a:defRPr sz="4800"/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400"/>
              <a:buChar char="▪"/>
              <a:defRPr sz="4400"/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000"/>
              <a:buChar char="•"/>
              <a:defRPr sz="4000"/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600"/>
              <a:buChar char="•"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2"/>
          </p:nvPr>
        </p:nvSpPr>
        <p:spPr>
          <a:xfrm>
            <a:off x="12268200" y="3651250"/>
            <a:ext cx="10439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>
            <a:lvl1pPr marL="457200" lvl="0" indent="-571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5400"/>
              <a:buChar char="•"/>
              <a:defRPr sz="5400"/>
            </a:lvl1pPr>
            <a:lvl2pPr marL="914400" lvl="1" indent="-502919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4320"/>
              <a:buChar char="–"/>
              <a:defRPr sz="4800"/>
            </a:lvl2pPr>
            <a:lvl3pPr marL="1371600" lvl="2" indent="-508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400"/>
              <a:buChar char="▪"/>
              <a:defRPr sz="4400"/>
            </a:lvl3pPr>
            <a:lvl4pPr marL="1828800" lvl="3" indent="-482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4000"/>
              <a:buChar char="•"/>
              <a:defRPr sz="4000"/>
            </a:lvl4pPr>
            <a:lvl5pPr marL="2286000" lvl="4" indent="-457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3600"/>
              <a:buChar char="•"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3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33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  <a:defRPr sz="10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marL="457200" marR="0" lvl="0" indent="-609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BAF4C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1435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FBAF4C"/>
              </a:buClr>
              <a:buSzPts val="4500"/>
              <a:buFont typeface="Verdana"/>
              <a:buChar char="–"/>
              <a:defRPr sz="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1435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BAF4C"/>
              </a:buClr>
              <a:buSzPts val="4500"/>
              <a:buFont typeface="Noto Sans Symbols"/>
              <a:buChar char="▪"/>
              <a:defRPr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BAF4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085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BAF4C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33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9873338" y="12304406"/>
            <a:ext cx="2834262" cy="7695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t.ly/BADASE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-sheets/detail/assistive-technolog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tia.org/home/at-resources/what-is-a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articles/motor/assistive#intr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projects/millio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mashingmagazine.com/2009/03/10-things-to-consider-when-choosing-the-perfect-cm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etup.com/" TargetMode="External"/><Relationship Id="rId4" Type="http://schemas.openxmlformats.org/officeDocument/2006/relationships/hyperlink" Target="https://forum.squarespace.com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knowbility.org/programs/be-a-digital-ally#March2022" TargetMode="External"/><Relationship Id="rId3" Type="http://schemas.openxmlformats.org/officeDocument/2006/relationships/hyperlink" Target="https://webaim.org/resources/contrastchecker/" TargetMode="External"/><Relationship Id="rId7" Type="http://schemas.openxmlformats.org/officeDocument/2006/relationships/hyperlink" Target="https://knowbility.org/programs/be-a-digital-ally#February2022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reo.com/category/wordpress/" TargetMode="External"/><Relationship Id="rId5" Type="http://schemas.openxmlformats.org/officeDocument/2006/relationships/hyperlink" Target="https://www.w3.org/WAI/standards-guidelines/atag/" TargetMode="External"/><Relationship Id="rId4" Type="http://schemas.openxmlformats.org/officeDocument/2006/relationships/hyperlink" Target="https://bighack.org/how-to-heading-structure-accessibility/" TargetMode="External"/><Relationship Id="rId9" Type="http://schemas.openxmlformats.org/officeDocument/2006/relationships/hyperlink" Target="https://knowbility.org/programs/be-a-digital-ally#April2022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BADACMS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bility.org/programs/be-a-digital-ally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humanitix.com/toolkit-tuesday-speaking-the-same-language-at-and-it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bility.org/donate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fundamentals/accessibility-intro/#wha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em.cast.org/create/designing-accessibility-pou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noncommunicable-diseases/sensory-functions-disability-and-rehabilitation/world-report-on-disabilit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ctrTitle"/>
          </p:nvPr>
        </p:nvSpPr>
        <p:spPr>
          <a:xfrm>
            <a:off x="1466328" y="2806003"/>
            <a:ext cx="21451343" cy="3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</a:pPr>
            <a:r>
              <a:rPr lang="en-US" sz="8000"/>
              <a:t>Be A Digital Ally:</a:t>
            </a:r>
            <a:endParaRPr sz="8000"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</a:pPr>
            <a:r>
              <a:rPr lang="en-US" sz="8000" b="1" i="1"/>
              <a:t>Your Website’s Toolbox - Content Management systems and what you need to know</a:t>
            </a:r>
            <a:endParaRPr sz="8000"/>
          </a:p>
        </p:txBody>
      </p:sp>
      <p:sp>
        <p:nvSpPr>
          <p:cNvPr id="133" name="Google Shape;133;p1"/>
          <p:cNvSpPr txBox="1">
            <a:spLocks noGrp="1"/>
          </p:cNvSpPr>
          <p:nvPr>
            <p:ph type="subTitle" idx="1"/>
          </p:nvPr>
        </p:nvSpPr>
        <p:spPr>
          <a:xfrm>
            <a:off x="9458101" y="6852150"/>
            <a:ext cx="5467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September 15, 2022</a:t>
            </a:r>
            <a:endParaRPr/>
          </a:p>
        </p:txBody>
      </p:sp>
      <p:pic>
        <p:nvPicPr>
          <p:cNvPr id="134" name="Google Shape;134;p1" descr="Knowbil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8144" y="10768181"/>
            <a:ext cx="8347713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"/>
          <p:cNvSpPr txBox="1"/>
          <p:nvPr/>
        </p:nvSpPr>
        <p:spPr>
          <a:xfrm>
            <a:off x="8179925" y="8780175"/>
            <a:ext cx="7011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https://bit.ly/BADASEPT</a:t>
            </a:r>
            <a:endParaRPr sz="44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-US"/>
              <a:t>What is Assistive Technology</a:t>
            </a:r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body" idx="1"/>
          </p:nvPr>
        </p:nvSpPr>
        <p:spPr>
          <a:xfrm>
            <a:off x="1676400" y="2743200"/>
            <a:ext cx="21031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 fontScale="85000"/>
          </a:bodyPr>
          <a:lstStyle/>
          <a:p>
            <a:pPr marL="457200" lvl="0" indent="-42862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“Assistive technology (AT) is any item, piece of equipment, software program, or product system that is used to increase, maintain, or improve the functional capabilities of persons with disabilities.” - ATIA</a:t>
            </a:r>
            <a:endParaRPr/>
          </a:p>
          <a:p>
            <a:pPr marL="457200" lvl="0" indent="-428625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“Assistive technology enables and promotes inclusion and participation, especially of persons with disability, aging populations, and people with non-communicable diseases. The primary purpose of assistive products is to maintain or improve an individual’s functioning and independence, thereby promoting their well-being.“ - WHO</a:t>
            </a:r>
            <a:endParaRPr/>
          </a:p>
        </p:txBody>
      </p:sp>
      <p:sp>
        <p:nvSpPr>
          <p:cNvPr id="201" name="Google Shape;201;p10"/>
          <p:cNvSpPr txBox="1"/>
          <p:nvPr/>
        </p:nvSpPr>
        <p:spPr>
          <a:xfrm>
            <a:off x="1676400" y="12150725"/>
            <a:ext cx="740664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Health Organization AT Fact Sheet</a:t>
            </a:r>
            <a:endParaRPr sz="32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ATIA.org - What is AT?</a:t>
            </a:r>
            <a:endParaRPr sz="32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-US"/>
              <a:t>Examples of Assistive Technology</a:t>
            </a:r>
            <a:endParaRPr/>
          </a:p>
        </p:txBody>
      </p:sp>
      <p:sp>
        <p:nvSpPr>
          <p:cNvPr id="207" name="Google Shape;207;p11"/>
          <p:cNvSpPr txBox="1">
            <a:spLocks noGrp="1"/>
          </p:cNvSpPr>
          <p:nvPr>
            <p:ph type="body" idx="1"/>
          </p:nvPr>
        </p:nvSpPr>
        <p:spPr>
          <a:xfrm>
            <a:off x="1676400" y="2956560"/>
            <a:ext cx="21396960" cy="957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 fontScale="92500" lnSpcReduction="20000"/>
          </a:bodyPr>
          <a:lstStyle/>
          <a:p>
            <a:pPr marL="4572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Screen Reader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Refreshable Braille Display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Alternative Navigation Methods</a:t>
            </a:r>
            <a:endParaRPr/>
          </a:p>
          <a:p>
            <a:pPr marL="1417320" lvl="1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90000"/>
              <a:buChar char="–"/>
            </a:pPr>
            <a:r>
              <a:rPr lang="en-US" sz="5400"/>
              <a:t>Keyboard Only</a:t>
            </a:r>
            <a:endParaRPr sz="4400"/>
          </a:p>
          <a:p>
            <a:pPr marL="1417320" lvl="1" indent="-4572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90000"/>
              <a:buChar char="–"/>
            </a:pPr>
            <a:r>
              <a:rPr lang="en-US" sz="5400"/>
              <a:t>Switch Use</a:t>
            </a:r>
            <a:endParaRPr sz="4400"/>
          </a:p>
          <a:p>
            <a:pPr marL="457200" lvl="0" indent="-4572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Closed Captions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Transcripts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Magnification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Dark Mode/High Contrast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US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WebAIM examples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-US"/>
              <a:t>Accessibility is a Journey</a:t>
            </a:r>
            <a:endParaRPr/>
          </a:p>
        </p:txBody>
      </p:sp>
      <p:sp>
        <p:nvSpPr>
          <p:cNvPr id="213" name="Google Shape;213;p12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“Do the best you can until you know better. Then when you know better, do better.” - Maya Angelou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8dde69812_2_57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Bonus Resources</a:t>
            </a:r>
            <a:endParaRPr/>
          </a:p>
        </p:txBody>
      </p:sp>
      <p:sp>
        <p:nvSpPr>
          <p:cNvPr id="220" name="Google Shape;220;g138dde69812_2_57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BAF4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WebAIM Million</a:t>
            </a:r>
            <a:r>
              <a:rPr lang="en-US"/>
              <a:t> - the 2022 report on the accessibility of the internet’s top million homepages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BAF4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 Things to Consider when Choosing the Perfect CMS</a:t>
            </a:r>
            <a:r>
              <a:rPr lang="en-US"/>
              <a:t> - 2009 article from Smashing Magazine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1676400" y="2045368"/>
            <a:ext cx="9398000" cy="962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</a:pPr>
            <a:r>
              <a:rPr lang="en-US"/>
              <a:t>Vocabulary Review</a:t>
            </a:r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body" idx="1"/>
          </p:nvPr>
        </p:nvSpPr>
        <p:spPr>
          <a:xfrm>
            <a:off x="11487150" y="2045368"/>
            <a:ext cx="11220450" cy="96252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45700" anchor="ctr" anchorCtr="1">
            <a:noAutofit/>
          </a:bodyPr>
          <a:lstStyle/>
          <a:p>
            <a:pPr marL="457200" lvl="0" indent="-596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US" sz="5800"/>
              <a:t>The following are terms you may or may not be familiar with. </a:t>
            </a:r>
            <a:endParaRPr sz="5800"/>
          </a:p>
          <a:p>
            <a:pPr marL="457200" lvl="0" indent="-596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5800"/>
              <a:buChar char="•"/>
            </a:pPr>
            <a:r>
              <a:rPr lang="en-US" sz="5800"/>
              <a:t>We are providing a very simplified definition or description of each to show the relationship to each other and their role in web design.</a:t>
            </a:r>
            <a:endParaRPr sz="5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8dde69812_2_45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URL</a:t>
            </a:r>
            <a:endParaRPr/>
          </a:p>
        </p:txBody>
      </p:sp>
      <p:sp>
        <p:nvSpPr>
          <p:cNvPr id="233" name="Google Shape;233;g138dde69812_2_4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Uniform Resource Locator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The address people type in to get to your website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Also known as the Domain name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8dde69812_2_64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153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HTML</a:t>
            </a:r>
            <a:endParaRPr/>
          </a:p>
        </p:txBody>
      </p:sp>
      <p:sp>
        <p:nvSpPr>
          <p:cNvPr id="240" name="Google Shape;240;g138dde69812_2_64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Hypertext Markup Language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Markup language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What’s on your webpage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Used with other language systems to create your website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38dde69812_2_70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153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CSS</a:t>
            </a:r>
            <a:endParaRPr/>
          </a:p>
        </p:txBody>
      </p:sp>
      <p:sp>
        <p:nvSpPr>
          <p:cNvPr id="247" name="Google Shape;247;g138dde69812_2_7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Cascading Style Sheets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Style Language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How content is presented, how does it look?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8dde69812_2_83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153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JS</a:t>
            </a:r>
            <a:endParaRPr/>
          </a:p>
        </p:txBody>
      </p:sp>
      <p:sp>
        <p:nvSpPr>
          <p:cNvPr id="254" name="Google Shape;254;g138dde69812_2_83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JavaScript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Programming language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Rules for what happens on your webpage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38dde69812_2_89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ARIA</a:t>
            </a:r>
            <a:endParaRPr/>
          </a:p>
        </p:txBody>
      </p:sp>
      <p:sp>
        <p:nvSpPr>
          <p:cNvPr id="261" name="Google Shape;261;g138dde69812_2_89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Accessible Rich Internet Application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Markup Language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Provides additional information to those utilizing assistive technology to access your website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used if you can’t do something in HTML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-US"/>
              <a:t>Welcome</a:t>
            </a:r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Thank you for letting us be a part of your journey. We always strive to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Create inclusive and accessible spaces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Be kind, polite and respectful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Ensure Accessibility</a:t>
            </a:r>
            <a:endParaRPr/>
          </a:p>
          <a:p>
            <a:pPr marL="457200" lvl="0" indent="-76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8dde69812_2_51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153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CMS</a:t>
            </a:r>
            <a:endParaRPr/>
          </a:p>
        </p:txBody>
      </p:sp>
      <p:sp>
        <p:nvSpPr>
          <p:cNvPr id="268" name="Google Shape;268;g138dde69812_2_5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Content Management System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Software to edit and manage your website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Typically no coding required, but some have code editing options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8dde69812_2_76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CMS vs Hand Coding</a:t>
            </a:r>
            <a:endParaRPr/>
          </a:p>
        </p:txBody>
      </p:sp>
      <p:sp>
        <p:nvSpPr>
          <p:cNvPr id="275" name="Google Shape;275;g138dde69812_2_76"/>
          <p:cNvSpPr txBox="1">
            <a:spLocks noGrp="1"/>
          </p:cNvSpPr>
          <p:nvPr>
            <p:ph type="body" idx="1"/>
          </p:nvPr>
        </p:nvSpPr>
        <p:spPr>
          <a:xfrm>
            <a:off x="1335625" y="3651250"/>
            <a:ext cx="10439400" cy="9553500"/>
          </a:xfrm>
          <a:prstGeom prst="rect">
            <a:avLst/>
          </a:prstGeom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marL="457200" lvl="0" indent="-571500" algn="l" rtl="0">
              <a:spcBef>
                <a:spcPts val="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Does not require coding</a:t>
            </a:r>
            <a:endParaRPr/>
          </a:p>
          <a:p>
            <a:pPr marL="457200" lvl="0" indent="-571500" algn="l" rtl="0">
              <a:spcBef>
                <a:spcPts val="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Requires very little technical knowledge</a:t>
            </a:r>
            <a:endParaRPr/>
          </a:p>
          <a:p>
            <a:pPr marL="457200" lvl="0" indent="-571500" algn="l" rtl="0">
              <a:spcBef>
                <a:spcPts val="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Multiple templates to choose from</a:t>
            </a:r>
            <a:endParaRPr/>
          </a:p>
          <a:p>
            <a:pPr marL="914400" lvl="1" indent="-502919" algn="l" rtl="0">
              <a:spcBef>
                <a:spcPts val="0"/>
              </a:spcBef>
              <a:spcAft>
                <a:spcPts val="0"/>
              </a:spcAft>
              <a:buSzPts val="4320"/>
              <a:buChar char="–"/>
            </a:pPr>
            <a:r>
              <a:rPr lang="en-US"/>
              <a:t>limited customization</a:t>
            </a:r>
            <a:endParaRPr/>
          </a:p>
          <a:p>
            <a:pPr marL="457200" lvl="0" indent="-571500" algn="l" rtl="0">
              <a:spcBef>
                <a:spcPts val="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Easy editing and management of your website</a:t>
            </a:r>
            <a:endParaRPr/>
          </a:p>
          <a:p>
            <a:pPr marL="457200" lvl="0" indent="-571500" algn="l" rtl="0">
              <a:spcBef>
                <a:spcPts val="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Can inhibit accessible design</a:t>
            </a:r>
            <a:endParaRPr/>
          </a:p>
        </p:txBody>
      </p:sp>
      <p:sp>
        <p:nvSpPr>
          <p:cNvPr id="276" name="Google Shape;276;g138dde69812_2_76"/>
          <p:cNvSpPr txBox="1">
            <a:spLocks noGrp="1"/>
          </p:cNvSpPr>
          <p:nvPr>
            <p:ph type="body" idx="2"/>
          </p:nvPr>
        </p:nvSpPr>
        <p:spPr>
          <a:xfrm>
            <a:off x="12268200" y="3651250"/>
            <a:ext cx="10439400" cy="9553500"/>
          </a:xfrm>
          <a:prstGeom prst="rect">
            <a:avLst/>
          </a:prstGeom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marL="457200" lvl="0" indent="-571500" algn="l" rtl="0">
              <a:spcBef>
                <a:spcPts val="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Requires coding skills</a:t>
            </a:r>
            <a:endParaRPr/>
          </a:p>
          <a:p>
            <a:pPr marL="457200" lvl="0" indent="-571500" algn="l" rtl="0">
              <a:spcBef>
                <a:spcPts val="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Requires technical knowledge</a:t>
            </a:r>
            <a:endParaRPr/>
          </a:p>
          <a:p>
            <a:pPr marL="457200" lvl="0" indent="-571500" algn="l" rtl="0">
              <a:spcBef>
                <a:spcPts val="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Fully customize the site to your specific needs</a:t>
            </a:r>
            <a:endParaRPr/>
          </a:p>
          <a:p>
            <a:pPr marL="457200" lvl="0" indent="-571500" algn="l" rtl="0">
              <a:spcBef>
                <a:spcPts val="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Limited ease of editing</a:t>
            </a:r>
            <a:endParaRPr/>
          </a:p>
          <a:p>
            <a:pPr marL="457200" lvl="0" indent="-571500" algn="l" rtl="0">
              <a:spcBef>
                <a:spcPts val="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Ability to make site as accessible as possible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8dde69812_2_95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WYSIWYG</a:t>
            </a:r>
            <a:endParaRPr/>
          </a:p>
        </p:txBody>
      </p:sp>
      <p:sp>
        <p:nvSpPr>
          <p:cNvPr id="283" name="Google Shape;283;g138dde69812_2_9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What You See Is What You Get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typically refers to block editors (templates on a CMS, Mailchimp)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also known as “Drag and Drop”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38dde69812_2_19"/>
          <p:cNvSpPr txBox="1">
            <a:spLocks noGrp="1"/>
          </p:cNvSpPr>
          <p:nvPr>
            <p:ph type="title"/>
          </p:nvPr>
        </p:nvSpPr>
        <p:spPr>
          <a:xfrm>
            <a:off x="1676400" y="2045368"/>
            <a:ext cx="9398100" cy="9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</a:pPr>
            <a:r>
              <a:rPr lang="en-US"/>
              <a:t>Things to Consider</a:t>
            </a:r>
            <a:endParaRPr/>
          </a:p>
        </p:txBody>
      </p:sp>
      <p:sp>
        <p:nvSpPr>
          <p:cNvPr id="289" name="Google Shape;289;g138dde69812_2_19"/>
          <p:cNvSpPr txBox="1">
            <a:spLocks noGrp="1"/>
          </p:cNvSpPr>
          <p:nvPr>
            <p:ph type="body" idx="1"/>
          </p:nvPr>
        </p:nvSpPr>
        <p:spPr>
          <a:xfrm>
            <a:off x="11487150" y="2045368"/>
            <a:ext cx="11220600" cy="96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45700" anchor="ctr" anchorCtr="1">
            <a:noAutofit/>
          </a:bodyPr>
          <a:lstStyle/>
          <a:p>
            <a:pPr marL="457200" lvl="0" indent="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Accessibility of CMS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Support for accessible content creation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530e7ac8ca_0_8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Accessibility of CMS</a:t>
            </a:r>
            <a:endParaRPr/>
          </a:p>
        </p:txBody>
      </p:sp>
      <p:sp>
        <p:nvSpPr>
          <p:cNvPr id="296" name="Google Shape;296;g1530e7ac8ca_0_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Authoring tool interfaces follow applicable accessibility guidelines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Editing-views are perceivable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Editing-views are operable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Editing-views are understandable</a:t>
            </a:r>
            <a:endParaRPr/>
          </a:p>
        </p:txBody>
      </p:sp>
      <p:sp>
        <p:nvSpPr>
          <p:cNvPr id="297" name="Google Shape;297;g1530e7ac8ca_0_8"/>
          <p:cNvSpPr txBox="1"/>
          <p:nvPr/>
        </p:nvSpPr>
        <p:spPr>
          <a:xfrm>
            <a:off x="1676400" y="12554875"/>
            <a:ext cx="17997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</a:rPr>
              <a:t>Authoring Tool Accessibility Guielines (ATAG) 2.0, https://www.w3.org/TR/ATAG20/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530e7ac8ca_0_14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 for accessible content creation</a:t>
            </a:r>
            <a:endParaRPr/>
          </a:p>
        </p:txBody>
      </p:sp>
      <p:sp>
        <p:nvSpPr>
          <p:cNvPr id="304" name="Google Shape;304;g1530e7ac8ca_0_14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Fully automatic processes produce accessible content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Authors are supported in producing accessible content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Authors are supported in improving the accessibility of existing content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Authoring tools promote and integrate their accessibility features</a:t>
            </a:r>
            <a:endParaRPr/>
          </a:p>
        </p:txBody>
      </p:sp>
      <p:sp>
        <p:nvSpPr>
          <p:cNvPr id="305" name="Google Shape;305;g1530e7ac8ca_0_14"/>
          <p:cNvSpPr txBox="1"/>
          <p:nvPr/>
        </p:nvSpPr>
        <p:spPr>
          <a:xfrm>
            <a:off x="1676400" y="12554875"/>
            <a:ext cx="17997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</a:rPr>
              <a:t>Authoring Tool Accessibility Guielines (ATAG) 2.0, https://www.w3.org/TR/ATAG20/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38dde69812_2_24"/>
          <p:cNvSpPr txBox="1">
            <a:spLocks noGrp="1"/>
          </p:cNvSpPr>
          <p:nvPr>
            <p:ph type="title"/>
          </p:nvPr>
        </p:nvSpPr>
        <p:spPr>
          <a:xfrm>
            <a:off x="1676400" y="2045368"/>
            <a:ext cx="9398100" cy="9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</a:pPr>
            <a:r>
              <a:rPr lang="en-US"/>
              <a:t>Also Look For</a:t>
            </a:r>
            <a:endParaRPr/>
          </a:p>
        </p:txBody>
      </p:sp>
      <p:sp>
        <p:nvSpPr>
          <p:cNvPr id="311" name="Google Shape;311;g138dde69812_2_24"/>
          <p:cNvSpPr txBox="1">
            <a:spLocks noGrp="1"/>
          </p:cNvSpPr>
          <p:nvPr>
            <p:ph type="body" idx="1"/>
          </p:nvPr>
        </p:nvSpPr>
        <p:spPr>
          <a:xfrm>
            <a:off x="11487150" y="2045368"/>
            <a:ext cx="11220600" cy="96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45700" anchor="ctr" anchorCtr="1">
            <a:noAutofit/>
          </a:bodyPr>
          <a:lstStyle/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Ability to add fixes yourself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Ability to disable unnecessary features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User communities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CMS-specific considerations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38dde69812_2_29"/>
          <p:cNvSpPr txBox="1">
            <a:spLocks noGrp="1"/>
          </p:cNvSpPr>
          <p:nvPr>
            <p:ph type="title"/>
          </p:nvPr>
        </p:nvSpPr>
        <p:spPr>
          <a:xfrm>
            <a:off x="1676400" y="2045368"/>
            <a:ext cx="9398100" cy="9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</a:pPr>
            <a:r>
              <a:rPr lang="en-US"/>
              <a:t>How to Fix / Improve Your CMS</a:t>
            </a:r>
            <a:endParaRPr/>
          </a:p>
        </p:txBody>
      </p:sp>
      <p:sp>
        <p:nvSpPr>
          <p:cNvPr id="317" name="Google Shape;317;g138dde69812_2_29"/>
          <p:cNvSpPr txBox="1">
            <a:spLocks noGrp="1"/>
          </p:cNvSpPr>
          <p:nvPr>
            <p:ph type="body" idx="1"/>
          </p:nvPr>
        </p:nvSpPr>
        <p:spPr>
          <a:xfrm>
            <a:off x="11487150" y="2045375"/>
            <a:ext cx="11220600" cy="102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45700" anchor="ctr" anchorCtr="1">
            <a:noAutofit/>
          </a:bodyPr>
          <a:lstStyle/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Key considerations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Keep It Short and Sweet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Think of alternate methods and workarounds</a:t>
            </a:r>
            <a:endParaRPr/>
          </a:p>
          <a:p>
            <a:pPr marL="914400" lvl="1" indent="-51435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4500"/>
              <a:buChar char="–"/>
            </a:pPr>
            <a:r>
              <a:rPr lang="en-US"/>
              <a:t>Content</a:t>
            </a:r>
            <a:endParaRPr/>
          </a:p>
          <a:p>
            <a:pPr marL="914400" lvl="1" indent="-51435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4500"/>
              <a:buChar char="–"/>
            </a:pPr>
            <a:r>
              <a:rPr lang="en-US"/>
              <a:t>Development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Other considerations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Where you can go for help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55fd7b3f35_0_0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Considerations</a:t>
            </a:r>
            <a:endParaRPr/>
          </a:p>
        </p:txBody>
      </p:sp>
      <p:sp>
        <p:nvSpPr>
          <p:cNvPr id="324" name="Google Shape;324;g155fd7b3f35_0_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Accessibility is not an all or nothing outcome, so whatever improvements you can make will help!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If you must use a CMS that renders certain features in an inaccessible format, try to find alternatives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Good design across your site is key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Use your knowledge and resources to design for accessibility in the best way that you can!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38dde69812_2_39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Remember KISS</a:t>
            </a:r>
            <a:endParaRPr/>
          </a:p>
        </p:txBody>
      </p:sp>
      <p:sp>
        <p:nvSpPr>
          <p:cNvPr id="331" name="Google Shape;331;g138dde69812_2_39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Keep it Short and Sweet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The simpler your content, the easier it is to keep your site accessible. Think about: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Interactive elements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How people find information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Anything that requires specialized instructions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Example: static images on a webpage with the relevant information in a caption, instead of a carousel gallery with pop-out images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48" name="Google Shape;148;p3"/>
          <p:cNvSpPr txBox="1">
            <a:spLocks noGrp="1"/>
          </p:cNvSpPr>
          <p:nvPr>
            <p:ph type="body" idx="1"/>
          </p:nvPr>
        </p:nvSpPr>
        <p:spPr>
          <a:xfrm>
            <a:off x="1679574" y="3383280"/>
            <a:ext cx="10424160" cy="16478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BADA Overview</a:t>
            </a:r>
            <a:endParaRPr/>
          </a:p>
        </p:txBody>
      </p:sp>
      <p:sp>
        <p:nvSpPr>
          <p:cNvPr id="149" name="Google Shape;149;p3"/>
          <p:cNvSpPr txBox="1">
            <a:spLocks noGrp="1"/>
          </p:cNvSpPr>
          <p:nvPr>
            <p:ph type="body" idx="2"/>
          </p:nvPr>
        </p:nvSpPr>
        <p:spPr>
          <a:xfrm>
            <a:off x="1679574" y="5010150"/>
            <a:ext cx="10424160" cy="6858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4572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Welcome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Introductions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What is Accessibility</a:t>
            </a:r>
            <a:endParaRPr/>
          </a:p>
        </p:txBody>
      </p:sp>
      <p:sp>
        <p:nvSpPr>
          <p:cNvPr id="150" name="Google Shape;150;p3"/>
          <p:cNvSpPr txBox="1">
            <a:spLocks noGrp="1"/>
          </p:cNvSpPr>
          <p:nvPr>
            <p:ph type="body" idx="3"/>
          </p:nvPr>
        </p:nvSpPr>
        <p:spPr>
          <a:xfrm>
            <a:off x="12326112" y="3383280"/>
            <a:ext cx="10424160" cy="16478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Content Management Systems</a:t>
            </a:r>
            <a:endParaRPr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4"/>
          </p:nvPr>
        </p:nvSpPr>
        <p:spPr>
          <a:xfrm>
            <a:off x="12326111" y="5010150"/>
            <a:ext cx="10682169" cy="6858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Vocabulary Review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Things to Consider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Accessibility Features to look For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How to Fix or Improve your CMS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55fd7b3f35_0_12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Alternate Methods and Workarounds: Content (1 of 2)</a:t>
            </a:r>
            <a:endParaRPr/>
          </a:p>
        </p:txBody>
      </p:sp>
      <p:sp>
        <p:nvSpPr>
          <p:cNvPr id="338" name="Google Shape;338;g155fd7b3f35_0_12"/>
          <p:cNvSpPr txBox="1">
            <a:spLocks noGrp="1"/>
          </p:cNvSpPr>
          <p:nvPr>
            <p:ph type="body" idx="1"/>
          </p:nvPr>
        </p:nvSpPr>
        <p:spPr>
          <a:xfrm>
            <a:off x="1676400" y="4527100"/>
            <a:ext cx="21031200" cy="73539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Does your CMS have a default login/password protected page that is not accessible?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Consider a shared drive or email the private resources to your group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Is your site’s built in media player inaccessible?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Keep your multimedia content on YouTube or Vimeo and embed the video or share a link on your site.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55fd7b3f35_0_48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Alternate Methods and Workarounds: Content (2 of 2)</a:t>
            </a:r>
            <a:endParaRPr/>
          </a:p>
        </p:txBody>
      </p:sp>
      <p:sp>
        <p:nvSpPr>
          <p:cNvPr id="345" name="Google Shape;345;g155fd7b3f35_0_4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If you have forms on your site, can visitors save their work and finish later?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Consider replacing long or complex forms with editable digital worksheets or templates if users cannot save their work in progress.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Make sure you give instructions for the user on how to complete and submit the form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Provide a phone number that users can call if they want to share their information verbally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Does your template leave out skip to main content links?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Add your own link to the menu or the top of the page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55fd7b3f35_0_24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Alternate Methods and Workarounds: Development</a:t>
            </a:r>
            <a:endParaRPr/>
          </a:p>
        </p:txBody>
      </p:sp>
      <p:sp>
        <p:nvSpPr>
          <p:cNvPr id="352" name="Google Shape;352;g155fd7b3f35_0_24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If your CMS is not accessible to contributors with disabilities, consider some of the following solutions: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An accessible social media tool instead of a website to share photos and text posts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If you are working on a newsletter, consider creating your newsletter content in a digital document and sharing it as a .docx file.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If you want to try a new CMS, WordPress has an accessible editing tool (WordPress Classic)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55fd7b3f35_0_18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Considerations (1 of 2)</a:t>
            </a:r>
            <a:endParaRPr/>
          </a:p>
        </p:txBody>
      </p:sp>
      <p:sp>
        <p:nvSpPr>
          <p:cNvPr id="359" name="Google Shape;359;g155fd7b3f35_0_18"/>
          <p:cNvSpPr txBox="1">
            <a:spLocks noGrp="1"/>
          </p:cNvSpPr>
          <p:nvPr>
            <p:ph type="body" idx="1"/>
          </p:nvPr>
        </p:nvSpPr>
        <p:spPr>
          <a:xfrm>
            <a:off x="1676400" y="4069000"/>
            <a:ext cx="21031200" cy="78120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Do you like the headings in your template?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Style your headings so you like how they look in the correct order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Are your menus and navigation intuitive to use?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Are your links clear about where they take the user?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Do your images have alt text?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If you have complex images like charts or graphs, do you have a no-sight-required full written description?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Does your audio and video content have text alternatives?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55fd7b3f35_0_42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Considerations (2 of 2)</a:t>
            </a:r>
            <a:endParaRPr/>
          </a:p>
        </p:txBody>
      </p:sp>
      <p:sp>
        <p:nvSpPr>
          <p:cNvPr id="366" name="Google Shape;366;g155fd7b3f35_0_42"/>
          <p:cNvSpPr txBox="1">
            <a:spLocks noGrp="1"/>
          </p:cNvSpPr>
          <p:nvPr>
            <p:ph type="body" idx="1"/>
          </p:nvPr>
        </p:nvSpPr>
        <p:spPr>
          <a:xfrm>
            <a:off x="1676400" y="3233625"/>
            <a:ext cx="21031200" cy="86472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Is your written content easy to read and broken into sections?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Have you checked your text for color contrast?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Are your form fields labeled correctly?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Do you have contact information listed on your site so visitors can get in touch with you if they find an accessibility issue or need help?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Is your mobile site just as easy and intuitive to use as your desktop site?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55fd7b3f35_0_36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Finding Help and Guidance</a:t>
            </a:r>
            <a:endParaRPr/>
          </a:p>
        </p:txBody>
      </p:sp>
      <p:sp>
        <p:nvSpPr>
          <p:cNvPr id="373" name="Google Shape;373;g155fd7b3f35_0_36"/>
          <p:cNvSpPr txBox="1">
            <a:spLocks noGrp="1"/>
          </p:cNvSpPr>
          <p:nvPr>
            <p:ph type="body" idx="1"/>
          </p:nvPr>
        </p:nvSpPr>
        <p:spPr>
          <a:xfrm>
            <a:off x="1676400" y="3381350"/>
            <a:ext cx="21031200" cy="849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If you get stuck with your CMS, there are many places you can look for help: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Some CMS tools have online tutorials available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 u="sng">
                <a:solidFill>
                  <a:srgbClr val="FBAF4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Stack Overflow</a:t>
            </a:r>
            <a:r>
              <a:rPr lang="en-US"/>
              <a:t> is a general purpose resource with lots of information on WordPress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SquareSpace users can try the </a:t>
            </a:r>
            <a:r>
              <a:rPr lang="en-US" u="sng">
                <a:solidFill>
                  <a:srgbClr val="FBAF4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SquareSpace Forum</a:t>
            </a:r>
            <a:endParaRPr>
              <a:solidFill>
                <a:srgbClr val="FBAF4C"/>
              </a:solidFill>
            </a:endParaRPr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ts val="1620"/>
              <a:buChar char="–"/>
            </a:pPr>
            <a:r>
              <a:rPr lang="en-US"/>
              <a:t>Look for virtual or in person accessibility </a:t>
            </a:r>
            <a:r>
              <a:rPr lang="en-US" u="sng">
                <a:solidFill>
                  <a:srgbClr val="FBAF4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Meetups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You might also try looking for meetups for developers who use the same CMS as you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Reddit also has some communities for CMS users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55fd7b3f35_0_6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 &amp; Tools</a:t>
            </a:r>
            <a:endParaRPr/>
          </a:p>
        </p:txBody>
      </p:sp>
      <p:sp>
        <p:nvSpPr>
          <p:cNvPr id="380" name="Google Shape;380;g155fd7b3f35_0_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Clr>
                <a:srgbClr val="FBAF4C"/>
              </a:buClr>
              <a:buSzPts val="6000"/>
              <a:buChar char="•"/>
            </a:pPr>
            <a:r>
              <a:rPr lang="en-US" u="sng">
                <a:solidFill>
                  <a:srgbClr val="FBAF4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WebAIM Contrast Checker</a:t>
            </a:r>
            <a:endParaRPr>
              <a:solidFill>
                <a:srgbClr val="FBAF4C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 u="sng">
                <a:solidFill>
                  <a:srgbClr val="FBAF4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to Heading Structure</a:t>
            </a:r>
            <a:r>
              <a:rPr lang="en-US"/>
              <a:t> from the Big Hack</a:t>
            </a:r>
            <a:endParaRPr/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Clr>
                <a:srgbClr val="FBAF4C"/>
              </a:buClr>
              <a:buSzPts val="6000"/>
              <a:buChar char="•"/>
            </a:pPr>
            <a:r>
              <a:rPr lang="en-US" u="sng">
                <a:solidFill>
                  <a:srgbClr val="FBAF4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Authoring Tool Accessibility Guidelines</a:t>
            </a:r>
            <a:endParaRPr>
              <a:solidFill>
                <a:srgbClr val="FBAF4C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Clr>
                <a:srgbClr val="FBAF4C"/>
              </a:buClr>
              <a:buSzPts val="6000"/>
              <a:buChar char="•"/>
            </a:pPr>
            <a:r>
              <a:rPr lang="en-US" u="sng">
                <a:solidFill>
                  <a:srgbClr val="FBAF4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Deborah Edwards-Onoro/Lireo Designs  </a:t>
            </a:r>
            <a:endParaRPr>
              <a:solidFill>
                <a:srgbClr val="FBAF4C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Be a Digital Ally</a:t>
            </a:r>
            <a:endParaRPr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Clr>
                <a:srgbClr val="FBAF4C"/>
              </a:buClr>
              <a:buSzPts val="1620"/>
              <a:buChar char="–"/>
            </a:pPr>
            <a:r>
              <a:rPr lang="en-US" u="sng">
                <a:solidFill>
                  <a:srgbClr val="FBAF4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Alternative Text</a:t>
            </a:r>
            <a:endParaRPr>
              <a:solidFill>
                <a:srgbClr val="FBAF4C"/>
              </a:solidFill>
            </a:endParaRPr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Clr>
                <a:srgbClr val="FBAF4C"/>
              </a:buClr>
              <a:buSzPts val="1620"/>
              <a:buChar char="–"/>
            </a:pPr>
            <a:r>
              <a:rPr lang="en-US" u="sng">
                <a:solidFill>
                  <a:srgbClr val="FBAF4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Descriptive Links and Plain Language</a:t>
            </a:r>
            <a:endParaRPr>
              <a:solidFill>
                <a:srgbClr val="FBAF4C"/>
              </a:solidFill>
            </a:endParaRPr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Clr>
                <a:srgbClr val="FBAF4C"/>
              </a:buClr>
              <a:buSzPts val="1620"/>
              <a:buChar char="–"/>
            </a:pPr>
            <a:r>
              <a:rPr lang="en-US" u="sng">
                <a:solidFill>
                  <a:srgbClr val="FBAF4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Captioning</a:t>
            </a:r>
            <a:endParaRPr>
              <a:solidFill>
                <a:srgbClr val="FBAF4C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155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-US"/>
              <a:t>We love your feedback!</a:t>
            </a:r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439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marL="4572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https://bit.ly/BADACMS</a:t>
            </a:r>
            <a:endParaRPr sz="6600">
              <a:solidFill>
                <a:schemeClr val="accent4"/>
              </a:solidFill>
            </a:endParaRPr>
          </a:p>
        </p:txBody>
      </p:sp>
      <p:pic>
        <p:nvPicPr>
          <p:cNvPr id="392" name="Google Shape;392;p29" descr="Illustration of a hand filling out a survey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268200" y="4735362"/>
            <a:ext cx="10439400" cy="606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-US"/>
              <a:t>Next Session</a:t>
            </a:r>
            <a:endParaRPr/>
          </a:p>
        </p:txBody>
      </p:sp>
      <p:sp>
        <p:nvSpPr>
          <p:cNvPr id="398" name="Google Shape;398;p3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en-US" sz="6600"/>
              <a:t>Accessibility Checkers</a:t>
            </a:r>
            <a:endParaRPr/>
          </a:p>
          <a:p>
            <a:pPr marL="0" lvl="0" indent="0" algn="ctr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</a:pPr>
            <a:r>
              <a:rPr lang="en-US"/>
              <a:t>October 20, 2022</a:t>
            </a:r>
            <a:endParaRPr/>
          </a:p>
          <a:p>
            <a:pPr marL="0" lvl="0" indent="0" algn="ctr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</a:pPr>
            <a:r>
              <a:rPr lang="en-US"/>
              <a:t>5 pm - 6:30 pm CT</a:t>
            </a:r>
            <a:endParaRPr/>
          </a:p>
          <a:p>
            <a:pPr marL="0" lvl="0" indent="0" algn="ctr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</a:pPr>
            <a:r>
              <a:rPr lang="en-US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https://knowbility.org/DigitalAlly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-US"/>
              <a:t>We invite you to Be a Digital Ally</a:t>
            </a:r>
            <a:endParaRPr/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Monthly series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Goal: Cover the basic skills and principles behind accessible digital design</a:t>
            </a:r>
            <a:endParaRPr/>
          </a:p>
          <a:p>
            <a:pPr marL="1417320" lvl="1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4860"/>
              <a:buChar char="–"/>
            </a:pPr>
            <a:r>
              <a:rPr lang="en-US" sz="5400"/>
              <a:t>Make digital content accessible to people with disabilities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Audience: Content creators of any skill level, but is new to accessibility</a:t>
            </a:r>
            <a:endParaRPr/>
          </a:p>
          <a:p>
            <a:pPr marL="457200" lvl="0" indent="-76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-US"/>
              <a:t>Toolkit Tuesday!</a:t>
            </a:r>
            <a:endParaRPr/>
          </a:p>
        </p:txBody>
      </p:sp>
      <p:sp>
        <p:nvSpPr>
          <p:cNvPr id="404" name="Google Shape;404;p31"/>
          <p:cNvSpPr txBox="1">
            <a:spLocks noGrp="1"/>
          </p:cNvSpPr>
          <p:nvPr>
            <p:ph type="body" idx="1"/>
          </p:nvPr>
        </p:nvSpPr>
        <p:spPr>
          <a:xfrm>
            <a:off x="1676400" y="3381375"/>
            <a:ext cx="21031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Monthly Webinar focused on making K12 spaces accessible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September 27th 12-1 pm 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sz="80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through Humanitix</a:t>
            </a:r>
            <a:endParaRPr sz="800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1676400" y="1371600"/>
            <a:ext cx="21031200" cy="1034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0"/>
              <a:buFont typeface="Quattrocento Sans"/>
              <a:buNone/>
            </a:pPr>
            <a:r>
              <a:rPr lang="en-US" sz="22500" b="1">
                <a:latin typeface="Quattrocento Sans"/>
                <a:ea typeface="Quattrocento Sans"/>
                <a:cs typeface="Quattrocento Sans"/>
                <a:sym typeface="Quattrocento Sans"/>
              </a:rPr>
              <a:t>Thank You!</a:t>
            </a:r>
            <a:endParaRPr/>
          </a:p>
        </p:txBody>
      </p:sp>
      <p:sp>
        <p:nvSpPr>
          <p:cNvPr id="411" name="Google Shape;411;p32"/>
          <p:cNvSpPr txBox="1"/>
          <p:nvPr/>
        </p:nvSpPr>
        <p:spPr>
          <a:xfrm>
            <a:off x="7513320" y="10700087"/>
            <a:ext cx="93573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www.knowbility.org/donate</a:t>
            </a:r>
            <a:endParaRPr sz="60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/>
        </p:nvSpPr>
        <p:spPr>
          <a:xfrm>
            <a:off x="15336863" y="11183619"/>
            <a:ext cx="73707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Erica Braverman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Community Engagement Specialist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5" descr="Headshot of Erica Braverman. She is a white woman with wavy shoulder length hair and glass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5639" y="6520179"/>
            <a:ext cx="5028723" cy="4663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 txBox="1"/>
          <p:nvPr/>
        </p:nvSpPr>
        <p:spPr>
          <a:xfrm>
            <a:off x="8627610" y="8190180"/>
            <a:ext cx="7128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Melissa Green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Digital Accessibility Specialist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5" descr="Headshot of Melissa Green"/>
          <p:cNvPicPr preferRelativeResize="0"/>
          <p:nvPr/>
        </p:nvPicPr>
        <p:blipFill rotWithShape="1">
          <a:blip r:embed="rId4">
            <a:alphaModFix/>
          </a:blip>
          <a:srcRect t="3635" b="3626"/>
          <a:stretch/>
        </p:blipFill>
        <p:spPr>
          <a:xfrm>
            <a:off x="9677639" y="3526729"/>
            <a:ext cx="5028723" cy="4663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1676400" y="11183619"/>
            <a:ext cx="739658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“Jay” McKay, MT-BC, ATP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Director of Community Programs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5" descr="Selfie of Jessica McKay. She is a white woman with short dark hair shaved on one side and glasses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5904" y="6520179"/>
            <a:ext cx="3497580" cy="4663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-US" dirty="0"/>
              <a:t>Introductions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-US"/>
              <a:t>Knowbility</a:t>
            </a:r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Founded in 1999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Knowbility is a 501 (c) (3) nonprofit that is based locally in Austin, TX but operates globally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Our mission is to create an inclusive digital world for people with disabilities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-US"/>
              <a:t>knowbility.org/donate</a:t>
            </a:r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Community Programs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AIR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AccessU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AccessWorks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K12 Digital Accessibility</a:t>
            </a:r>
            <a:endParaRPr/>
          </a:p>
          <a:p>
            <a:pPr marL="457200" lvl="0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Be A Digital Ally</a:t>
            </a:r>
            <a:endParaRPr/>
          </a:p>
          <a:p>
            <a:pPr marL="457200" lvl="0" indent="-76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-US"/>
              <a:t>Definition of Accessibility</a:t>
            </a:r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body" idx="1"/>
          </p:nvPr>
        </p:nvSpPr>
        <p:spPr>
          <a:xfrm>
            <a:off x="1402080" y="2743200"/>
            <a:ext cx="21305520" cy="96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For something to be accessible, people can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Perceive</a:t>
            </a:r>
            <a:endParaRPr/>
          </a:p>
          <a:p>
            <a:pPr marL="141732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–"/>
            </a:pPr>
            <a:r>
              <a:rPr lang="en-US" sz="5400"/>
              <a:t>Can they see &amp; hear the content?</a:t>
            </a:r>
            <a:endParaRPr sz="440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Understand</a:t>
            </a:r>
            <a:endParaRPr/>
          </a:p>
          <a:p>
            <a:pPr marL="141732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–"/>
            </a:pPr>
            <a:r>
              <a:rPr lang="en-US" sz="5400"/>
              <a:t>Do they know where to go, what to do or what to expect?</a:t>
            </a:r>
            <a:endParaRPr sz="440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Navigate</a:t>
            </a:r>
            <a:endParaRPr/>
          </a:p>
          <a:p>
            <a:pPr marL="141732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–"/>
            </a:pPr>
            <a:r>
              <a:rPr lang="en-US" sz="5400"/>
              <a:t>Can they independently navigate using their preferred tools?</a:t>
            </a:r>
            <a:endParaRPr sz="440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Interact</a:t>
            </a:r>
            <a:endParaRPr/>
          </a:p>
          <a:p>
            <a:pPr marL="141732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–"/>
            </a:pPr>
            <a:r>
              <a:rPr lang="en-US" sz="5400"/>
              <a:t>Can they independently compete tasks and explore all areas?</a:t>
            </a:r>
            <a:endParaRPr sz="440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Contribute</a:t>
            </a:r>
            <a:endParaRPr/>
          </a:p>
          <a:p>
            <a:pPr marL="141732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–"/>
            </a:pPr>
            <a:r>
              <a:rPr lang="en-US" sz="5400"/>
              <a:t>Can they fully participate in an authentic manner?</a:t>
            </a:r>
            <a:endParaRPr sz="4400"/>
          </a:p>
          <a:p>
            <a:pPr marL="457200" lvl="0" indent="-10477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87" name="Google Shape;187;p8"/>
          <p:cNvSpPr txBox="1"/>
          <p:nvPr/>
        </p:nvSpPr>
        <p:spPr>
          <a:xfrm>
            <a:off x="1676400" y="12405360"/>
            <a:ext cx="862584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w3.org - Accessibility Intro</a:t>
            </a:r>
            <a:endParaRPr sz="28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AEM.cast.org - Designing for Accessibility with POUR</a:t>
            </a:r>
            <a:endParaRPr sz="28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Arial"/>
              <a:buNone/>
            </a:pPr>
            <a:r>
              <a:rPr lang="en-US"/>
              <a:t>Why it’s Important to Design for It</a:t>
            </a:r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15% of the world’s population lives with some form of disability</a:t>
            </a:r>
            <a:endParaRPr/>
          </a:p>
          <a:p>
            <a:pPr marL="1417320" lvl="1" indent="-457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4860"/>
              <a:buChar char="–"/>
            </a:pPr>
            <a:r>
              <a:rPr lang="en-US" sz="5400"/>
              <a:t>Several people may not consider themselves disabled as defined by WHO</a:t>
            </a:r>
            <a:endParaRPr sz="4400"/>
          </a:p>
          <a:p>
            <a:pPr marL="457200" lvl="0" indent="-4572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People without disability benefit from accessibility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1676400" y="12150725"/>
            <a:ext cx="6736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World Report on Disability 2011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1709</Words>
  <Application>Microsoft Macintosh PowerPoint</Application>
  <PresentationFormat>Custom</PresentationFormat>
  <Paragraphs>263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Quattrocento Sans</vt:lpstr>
      <vt:lpstr>Calibri</vt:lpstr>
      <vt:lpstr>Arial</vt:lpstr>
      <vt:lpstr>Verdana</vt:lpstr>
      <vt:lpstr>Helvetica Neue</vt:lpstr>
      <vt:lpstr>Noto Sans Symbols</vt:lpstr>
      <vt:lpstr>Custom Design</vt:lpstr>
      <vt:lpstr>Be A Digital Ally: Your Website’s Toolbox - Content Management systems and what you need to know</vt:lpstr>
      <vt:lpstr>Welcome</vt:lpstr>
      <vt:lpstr>Agenda</vt:lpstr>
      <vt:lpstr>We invite you to Be a Digital Ally</vt:lpstr>
      <vt:lpstr>Introductions</vt:lpstr>
      <vt:lpstr>Knowbility</vt:lpstr>
      <vt:lpstr>knowbility.org/donate</vt:lpstr>
      <vt:lpstr>Definition of Accessibility</vt:lpstr>
      <vt:lpstr>Why it’s Important to Design for It</vt:lpstr>
      <vt:lpstr>What is Assistive Technology</vt:lpstr>
      <vt:lpstr>Examples of Assistive Technology</vt:lpstr>
      <vt:lpstr>Accessibility is a Journey</vt:lpstr>
      <vt:lpstr>Bonus Resources</vt:lpstr>
      <vt:lpstr>Vocabulary Review</vt:lpstr>
      <vt:lpstr>URL</vt:lpstr>
      <vt:lpstr>HTML</vt:lpstr>
      <vt:lpstr>CSS</vt:lpstr>
      <vt:lpstr>JS</vt:lpstr>
      <vt:lpstr>ARIA</vt:lpstr>
      <vt:lpstr>CMS</vt:lpstr>
      <vt:lpstr>CMS vs Hand Coding</vt:lpstr>
      <vt:lpstr>WYSIWYG</vt:lpstr>
      <vt:lpstr>Things to Consider</vt:lpstr>
      <vt:lpstr>Accessibility of CMS</vt:lpstr>
      <vt:lpstr>Support for accessible content creation</vt:lpstr>
      <vt:lpstr>Also Look For</vt:lpstr>
      <vt:lpstr>How to Fix / Improve Your CMS</vt:lpstr>
      <vt:lpstr>Key Considerations</vt:lpstr>
      <vt:lpstr>Remember KISS</vt:lpstr>
      <vt:lpstr>Alternate Methods and Workarounds: Content (1 of 2)</vt:lpstr>
      <vt:lpstr>Alternate Methods and Workarounds: Content (2 of 2)</vt:lpstr>
      <vt:lpstr>Alternate Methods and Workarounds: Development</vt:lpstr>
      <vt:lpstr>Other Considerations (1 of 2)</vt:lpstr>
      <vt:lpstr>Other Considerations (2 of 2)</vt:lpstr>
      <vt:lpstr>Finding Help and Guidance</vt:lpstr>
      <vt:lpstr>Resources &amp; Tools</vt:lpstr>
      <vt:lpstr>Questions?</vt:lpstr>
      <vt:lpstr>We love your feedback!</vt:lpstr>
      <vt:lpstr>Next Session</vt:lpstr>
      <vt:lpstr>Toolkit Tuesday!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Digital Ally: Your Website’s Toolbox - Content Management systems and what you need to know</dc:title>
  <dc:creator>Julie Romanowski</dc:creator>
  <cp:lastModifiedBy>Jessica McKay</cp:lastModifiedBy>
  <cp:revision>1</cp:revision>
  <dcterms:created xsi:type="dcterms:W3CDTF">2022-04-05T13:48:51Z</dcterms:created>
  <dcterms:modified xsi:type="dcterms:W3CDTF">2022-09-17T16:24:02Z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0x010100FC020ED1C897814EB74C85C2163827E9</vt:lpwstr>
  </property>
</Properties>
</file>